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779" r:id="rId1"/>
  </p:sldMasterIdLst>
  <p:notesMasterIdLst>
    <p:notesMasterId r:id="rId6"/>
  </p:notes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20" autoAdjust="0"/>
    <p:restoredTop sz="94660"/>
  </p:normalViewPr>
  <p:slideViewPr>
    <p:cSldViewPr snapToGrid="0">
      <p:cViewPr varScale="1">
        <p:scale>
          <a:sx n="77" d="100"/>
          <a:sy n="77" d="100"/>
        </p:scale>
        <p:origin x="235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614AF-D275-404C-988F-DC0B01B8F4CE}" type="datetimeFigureOut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C870D-7806-4C6B-8462-9EDF3980F3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961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67B0EE9-80CD-4BB9-A424-8318BC370257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18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1F9E3-563C-4A3E-9B34-E7C0BB970754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5988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E5B05-7743-48B1-8B7A-BA1B2EA00562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0563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AB1D3-6AE2-44F2-8BAE-160D481AFD14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765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F689-DB37-4D4F-9B13-A60F4669EE22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40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DD1EF-A1E0-4FF6-837E-5CE5745E42D3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2181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0388-A7FB-4CF7-8446-658EB3BFDDB8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4236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54EFC-225F-43CA-A37A-2BAA250B740B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586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9C889-1FFF-46AE-AE93-225D61DE8605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5778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F7AF9-5FBF-4D92-8954-A16A12934791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521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F31A3-9189-4A3D-B792-5A1DF10EE978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0986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C76C5FD1-8BC0-4B69-B12F-543FE19001A7}" type="datetime1">
              <a:rPr lang="zh-TW" altLang="en-US" smtClean="0"/>
              <a:t>2025/11/26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405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Arial Black" panose="020B0A04020102020204" pitchFamily="34" charset="0"/>
              </a:rPr>
              <a:t>Lab</a:t>
            </a:r>
            <a:r>
              <a:rPr lang="zh-TW" altLang="en-US" dirty="0">
                <a:latin typeface="Arial Black" panose="020B0A04020102020204" pitchFamily="34" charset="0"/>
              </a:rPr>
              <a:t> </a:t>
            </a:r>
            <a:r>
              <a:rPr lang="en-US" altLang="zh-TW" dirty="0">
                <a:latin typeface="Arial Black" panose="020B0A04020102020204" pitchFamily="34" charset="0"/>
              </a:rPr>
              <a:t>8</a:t>
            </a:r>
            <a:endParaRPr lang="zh-TW" altLang="en-US" dirty="0">
              <a:latin typeface="Arial Black" panose="020B0A04020102020204" pitchFamily="34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Interrupt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ADC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63026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57174" y="609600"/>
            <a:ext cx="9875520" cy="1356360"/>
          </a:xfrm>
        </p:spPr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Lab8-1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TW" altLang="en-US" dirty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數字會</a:t>
            </a:r>
            <a:r>
              <a:rPr lang="zh-TW" altLang="en-US" dirty="0" smtClean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跑步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  <a:cs typeface="Arial" panose="020B0604020202020204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3D2B27E-1264-485F-A035-759D933DB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1</a:t>
            </a:fld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D8E1536E-BDDD-48C7-9981-6CF91D3FBE84}"/>
              </a:ext>
            </a:extLst>
          </p:cNvPr>
          <p:cNvSpPr txBox="1"/>
          <p:nvPr/>
        </p:nvSpPr>
        <p:spPr>
          <a:xfrm>
            <a:off x="553121" y="1674867"/>
            <a:ext cx="11248354" cy="32726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l"/>
            </a:pPr>
            <a:r>
              <a:rPr lang="zh-TW" altLang="en-US" sz="2000" dirty="0" smtClean="0">
                <a:latin typeface="+mn-ea"/>
              </a:rPr>
              <a:t>隨機產生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四個非零的</a:t>
            </a:r>
            <a:r>
              <a:rPr lang="zh-TW" altLang="en-US" sz="20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不一樣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數字</a:t>
            </a:r>
            <a:r>
              <a:rPr lang="zh-TW" altLang="en-US" sz="2000" dirty="0" smtClean="0">
                <a:latin typeface="+mn-ea"/>
              </a:rPr>
              <a:t>，並顯示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在 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LCD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Line0~Line3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TW" altLang="en-US" sz="2000" dirty="0" smtClean="0">
                <a:latin typeface="+mn-ea"/>
              </a:rPr>
              <a:t>的最左邊，</a:t>
            </a:r>
            <a:r>
              <a:rPr lang="zh-TW" altLang="en-US" sz="2000" dirty="0">
                <a:latin typeface="+mn-ea"/>
              </a:rPr>
              <a:t>也就是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(0,0) (0,16) (0,32) (0,48)</a:t>
            </a:r>
            <a:r>
              <a:rPr lang="zh-TW" altLang="en-US" sz="2000" dirty="0" smtClean="0">
                <a:latin typeface="+mn-ea"/>
              </a:rPr>
              <a:t>的位置 </a:t>
            </a:r>
            <a:endParaRPr lang="zh-TW" altLang="en-US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 smtClean="0">
                <a:latin typeface="+mn-ea"/>
              </a:rPr>
              <a:t>按下 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PB15</a:t>
            </a:r>
            <a:r>
              <a:rPr lang="zh-TW" altLang="en-US" sz="2000" dirty="0" smtClean="0">
                <a:latin typeface="+mn-ea"/>
              </a:rPr>
              <a:t>，產生中斷，</a:t>
            </a:r>
            <a:r>
              <a:rPr lang="zh-TW" altLang="en-US" sz="2000" dirty="0">
                <a:latin typeface="+mn-ea"/>
              </a:rPr>
              <a:t>四個</a:t>
            </a:r>
            <a:r>
              <a:rPr lang="zh-TW" altLang="en-US" sz="2000" dirty="0" smtClean="0">
                <a:latin typeface="+mn-ea"/>
              </a:rPr>
              <a:t>數字開始往右移動，直到碰到右邊界</a:t>
            </a:r>
            <a:endParaRPr lang="en-US" altLang="zh-TW" sz="2000" dirty="0" smtClean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+mn-ea"/>
              </a:rPr>
              <a:t>移動</a:t>
            </a:r>
            <a:r>
              <a:rPr lang="zh-TW" altLang="en-US" sz="2000" dirty="0" smtClean="0">
                <a:latin typeface="+mn-ea"/>
              </a:rPr>
              <a:t>速度是數字大的比數字小的</a:t>
            </a:r>
            <a:r>
              <a:rPr lang="zh-TW" altLang="en-US" sz="2000" dirty="0" smtClean="0">
                <a:latin typeface="+mn-ea"/>
              </a:rPr>
              <a:t>快 </a:t>
            </a:r>
            <a:r>
              <a:rPr lang="en-US" altLang="zh-TW" sz="2000" dirty="0" smtClean="0">
                <a:latin typeface="+mn-ea"/>
              </a:rPr>
              <a:t>; </a:t>
            </a:r>
            <a:r>
              <a:rPr lang="zh-TW" altLang="en-US" sz="2000" dirty="0">
                <a:latin typeface="+mn-ea"/>
              </a:rPr>
              <a:t>簡化起見，</a:t>
            </a:r>
            <a:r>
              <a:rPr lang="zh-TW" altLang="en-US" sz="2000" dirty="0" smtClean="0">
                <a:latin typeface="+mn-ea"/>
              </a:rPr>
              <a:t>每 </a:t>
            </a:r>
            <a:r>
              <a:rPr lang="en-US" altLang="zh-TW" sz="2000" dirty="0" smtClean="0">
                <a:latin typeface="+mn-ea"/>
              </a:rPr>
              <a:t>0.2</a:t>
            </a:r>
            <a:r>
              <a:rPr lang="zh-TW" altLang="en-US" sz="2000" dirty="0" smtClean="0">
                <a:latin typeface="+mn-ea"/>
              </a:rPr>
              <a:t>秒</a:t>
            </a:r>
            <a:r>
              <a:rPr lang="en-US" altLang="zh-TW" sz="2000" dirty="0" smtClean="0">
                <a:latin typeface="+mn-ea"/>
              </a:rPr>
              <a:t> </a:t>
            </a:r>
            <a:r>
              <a:rPr lang="zh-TW" altLang="en-US" sz="2000" dirty="0" smtClean="0">
                <a:latin typeface="+mn-ea"/>
              </a:rPr>
              <a:t>四</a:t>
            </a:r>
            <a:r>
              <a:rPr lang="zh-TW" altLang="en-US" sz="2000" dirty="0" smtClean="0">
                <a:latin typeface="+mn-ea"/>
              </a:rPr>
              <a:t>個不同的位移</a:t>
            </a:r>
            <a:r>
              <a:rPr lang="zh-TW" altLang="en-US" sz="2000" dirty="0" smtClean="0">
                <a:latin typeface="+mn-ea"/>
              </a:rPr>
              <a:t>量</a:t>
            </a:r>
            <a:r>
              <a:rPr lang="zh-TW" altLang="en-US" sz="2000">
                <a:latin typeface="+mn-ea"/>
              </a:rPr>
              <a:t>分別</a:t>
            </a:r>
            <a:r>
              <a:rPr lang="zh-TW" altLang="en-US" sz="2000" smtClean="0">
                <a:latin typeface="+mn-ea"/>
              </a:rPr>
              <a:t>為 </a:t>
            </a:r>
            <a:r>
              <a:rPr lang="en-US" altLang="zh-TW" sz="2000" dirty="0" smtClean="0">
                <a:latin typeface="+mn-ea"/>
              </a:rPr>
              <a:t>2, 4, 6, 8</a:t>
            </a:r>
            <a:r>
              <a:rPr lang="zh-TW" altLang="en-US" sz="2000" dirty="0" smtClean="0">
                <a:latin typeface="+mn-ea"/>
              </a:rPr>
              <a:t> </a:t>
            </a:r>
            <a:r>
              <a:rPr lang="en-US" altLang="zh-TW" sz="2000" dirty="0" smtClean="0">
                <a:latin typeface="+mn-ea"/>
              </a:rPr>
              <a:t>pixels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+mn-ea"/>
              </a:rPr>
              <a:t>當</a:t>
            </a:r>
            <a:r>
              <a:rPr lang="zh-TW" altLang="en-US" sz="2000" dirty="0" smtClean="0">
                <a:solidFill>
                  <a:srgbClr val="C00000"/>
                </a:solidFill>
                <a:latin typeface="+mn-ea"/>
              </a:rPr>
              <a:t>最大的數字</a:t>
            </a:r>
            <a:r>
              <a:rPr lang="zh-TW" altLang="en-US" sz="2000" dirty="0" smtClean="0">
                <a:latin typeface="+mn-ea"/>
              </a:rPr>
              <a:t>移動到右邊</a:t>
            </a:r>
            <a:r>
              <a:rPr lang="zh-TW" altLang="en-US" sz="2000" dirty="0">
                <a:latin typeface="+mn-ea"/>
              </a:rPr>
              <a:t>界時</a:t>
            </a:r>
            <a:r>
              <a:rPr lang="zh-TW" altLang="en-US" sz="2000" dirty="0" smtClean="0">
                <a:latin typeface="+mn-ea"/>
              </a:rPr>
              <a:t>，其對應位置的</a:t>
            </a:r>
            <a:r>
              <a:rPr lang="en-US" altLang="zh-TW" sz="2000" dirty="0" smtClean="0">
                <a:latin typeface="+mn-ea"/>
              </a:rPr>
              <a:t>LED</a:t>
            </a:r>
            <a:r>
              <a:rPr lang="zh-TW" altLang="en-US" sz="2000" dirty="0" smtClean="0">
                <a:latin typeface="+mn-ea"/>
              </a:rPr>
              <a:t>燈</a:t>
            </a:r>
            <a:r>
              <a:rPr lang="zh-TW" altLang="en-US" sz="2000" dirty="0">
                <a:latin typeface="+mn-ea"/>
              </a:rPr>
              <a:t>亮</a:t>
            </a:r>
            <a:r>
              <a:rPr lang="zh-TW" altLang="en-US" sz="2000" dirty="0" smtClean="0">
                <a:latin typeface="+mn-ea"/>
              </a:rPr>
              <a:t>起</a:t>
            </a:r>
            <a:endParaRPr lang="en-US" altLang="zh-TW" sz="2000" dirty="0" smtClean="0">
              <a:latin typeface="+mn-ea"/>
            </a:endParaRPr>
          </a:p>
          <a:p>
            <a:r>
              <a:rPr lang="en-US" altLang="zh-TW" sz="20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zh-TW" sz="2000" dirty="0" smtClean="0">
                <a:latin typeface="+mn-ea"/>
                <a:cs typeface="Times New Roman" panose="02020603050405020304" pitchFamily="18" charset="0"/>
              </a:rPr>
              <a:t>     (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Line0: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最左邊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LED, …, Line3: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最右邊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LED</a:t>
            </a:r>
            <a:r>
              <a:rPr lang="en-US" altLang="zh-TW" sz="2000" dirty="0" smtClean="0">
                <a:latin typeface="+mn-ea"/>
                <a:cs typeface="Times New Roman" panose="02020603050405020304" pitchFamily="18" charset="0"/>
              </a:rPr>
              <a:t>)</a:t>
            </a:r>
            <a:endParaRPr lang="en-US" altLang="zh-TW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 smtClean="0">
                <a:latin typeface="+mn-ea"/>
              </a:rPr>
              <a:t>當所有數字都到達右邊界 </a:t>
            </a:r>
            <a:r>
              <a:rPr lang="en-US" altLang="zh-TW" sz="2000" dirty="0" smtClean="0">
                <a:latin typeface="+mn-ea"/>
              </a:rPr>
              <a:t>(</a:t>
            </a:r>
            <a:r>
              <a:rPr lang="zh-TW" altLang="en-US" sz="2000" dirty="0" smtClean="0">
                <a:latin typeface="+mn-ea"/>
              </a:rPr>
              <a:t>即所有數字貼齊右邊界</a:t>
            </a:r>
            <a:r>
              <a:rPr lang="en-US" altLang="zh-TW" sz="2000" dirty="0" smtClean="0">
                <a:latin typeface="+mn-ea"/>
              </a:rPr>
              <a:t>)</a:t>
            </a:r>
            <a:r>
              <a:rPr lang="zh-TW" altLang="en-US" sz="2000" dirty="0" smtClean="0">
                <a:latin typeface="+mn-ea"/>
              </a:rPr>
              <a:t>，</a:t>
            </a:r>
            <a:endParaRPr lang="en-US" altLang="zh-TW" sz="2000" dirty="0" smtClean="0">
              <a:latin typeface="+mn-ea"/>
            </a:endParaRPr>
          </a:p>
          <a:p>
            <a:r>
              <a:rPr lang="en-US" altLang="zh-TW" sz="2000" dirty="0">
                <a:latin typeface="+mn-ea"/>
              </a:rPr>
              <a:t> </a:t>
            </a:r>
            <a:r>
              <a:rPr lang="en-US" altLang="zh-TW" sz="2000" dirty="0" smtClean="0">
                <a:latin typeface="+mn-ea"/>
              </a:rPr>
              <a:t>    </a:t>
            </a:r>
            <a:r>
              <a:rPr lang="zh-TW" altLang="en-US" sz="2000" dirty="0" smtClean="0">
                <a:latin typeface="+mn-ea"/>
              </a:rPr>
              <a:t>此時按下任何按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鍵</a:t>
            </a:r>
            <a:r>
              <a:rPr lang="zh-TW" altLang="en-US" sz="2000" dirty="0" smtClean="0">
                <a:latin typeface="+mn-ea"/>
              </a:rPr>
              <a:t>，可重新開始</a:t>
            </a:r>
            <a:endParaRPr lang="zh-TW" altLang="en-US" sz="2000" dirty="0">
              <a:latin typeface="+mn-ea"/>
            </a:endParaRPr>
          </a:p>
        </p:txBody>
      </p:sp>
      <p:pic>
        <p:nvPicPr>
          <p:cNvPr id="1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7864" y="4319796"/>
            <a:ext cx="2783429" cy="2250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Oval 2"/>
          <p:cNvSpPr>
            <a:spLocks noChangeArrowheads="1"/>
          </p:cNvSpPr>
          <p:nvPr/>
        </p:nvSpPr>
        <p:spPr bwMode="auto">
          <a:xfrm>
            <a:off x="10263429" y="6010369"/>
            <a:ext cx="250443" cy="268470"/>
          </a:xfrm>
          <a:prstGeom prst="ellipse">
            <a:avLst/>
          </a:prstGeom>
          <a:noFill/>
          <a:ln w="28575" algn="ctr">
            <a:solidFill>
              <a:srgbClr val="FFC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Times New Roman" panose="02020603050405020304" pitchFamily="18" charset="0"/>
              <a:buChar char="►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latin typeface="Arial" panose="020B0604020202020204" pitchFamily="34" charset="0"/>
              <a:ea typeface="新細明體" panose="02020500000000000000" pitchFamily="18" charset="-120"/>
            </a:endParaRPr>
          </a:p>
        </p:txBody>
      </p:sp>
      <p:cxnSp>
        <p:nvCxnSpPr>
          <p:cNvPr id="32" name="直線單箭頭接點 31"/>
          <p:cNvCxnSpPr/>
          <p:nvPr/>
        </p:nvCxnSpPr>
        <p:spPr bwMode="auto">
          <a:xfrm>
            <a:off x="8349347" y="6149656"/>
            <a:ext cx="1903200" cy="0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" name="文字方塊 5"/>
          <p:cNvSpPr txBox="1"/>
          <p:nvPr/>
        </p:nvSpPr>
        <p:spPr>
          <a:xfrm>
            <a:off x="7730443" y="5975327"/>
            <a:ext cx="6471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PB15</a:t>
            </a:r>
            <a:endParaRPr lang="zh-TW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群組 8"/>
          <p:cNvGrpSpPr/>
          <p:nvPr/>
        </p:nvGrpSpPr>
        <p:grpSpPr>
          <a:xfrm>
            <a:off x="9329530" y="511432"/>
            <a:ext cx="1105593" cy="994409"/>
            <a:chOff x="2069207" y="2812935"/>
            <a:chExt cx="1105593" cy="994409"/>
          </a:xfrm>
        </p:grpSpPr>
        <p:sp>
          <p:nvSpPr>
            <p:cNvPr id="10" name="橢圓 9"/>
            <p:cNvSpPr/>
            <p:nvPr/>
          </p:nvSpPr>
          <p:spPr>
            <a:xfrm>
              <a:off x="2069207" y="2812935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1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1" name="橢圓 10"/>
            <p:cNvSpPr/>
            <p:nvPr/>
          </p:nvSpPr>
          <p:spPr>
            <a:xfrm>
              <a:off x="2476531" y="2812935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2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2" name="橢圓 11"/>
            <p:cNvSpPr/>
            <p:nvPr/>
          </p:nvSpPr>
          <p:spPr>
            <a:xfrm>
              <a:off x="2883855" y="2812935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3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3" name="橢圓 12"/>
            <p:cNvSpPr/>
            <p:nvPr/>
          </p:nvSpPr>
          <p:spPr>
            <a:xfrm>
              <a:off x="2069207" y="3170382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4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4" name="橢圓 13"/>
            <p:cNvSpPr/>
            <p:nvPr/>
          </p:nvSpPr>
          <p:spPr>
            <a:xfrm>
              <a:off x="2476531" y="3170382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5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6" name="橢圓 15"/>
            <p:cNvSpPr/>
            <p:nvPr/>
          </p:nvSpPr>
          <p:spPr>
            <a:xfrm>
              <a:off x="2883855" y="3170382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6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7" name="橢圓 16"/>
            <p:cNvSpPr/>
            <p:nvPr/>
          </p:nvSpPr>
          <p:spPr>
            <a:xfrm>
              <a:off x="2069207" y="3516399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7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8" name="橢圓 17"/>
            <p:cNvSpPr/>
            <p:nvPr/>
          </p:nvSpPr>
          <p:spPr>
            <a:xfrm>
              <a:off x="2476531" y="3516399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8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9" name="橢圓 18"/>
            <p:cNvSpPr/>
            <p:nvPr/>
          </p:nvSpPr>
          <p:spPr>
            <a:xfrm>
              <a:off x="2883855" y="3516399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9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7558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798" y="609600"/>
            <a:ext cx="9875520" cy="1356360"/>
          </a:xfrm>
        </p:spPr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Lab8-2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PingPong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  <a:cs typeface="Arial" panose="020B0604020202020204" pitchFamily="34" charset="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70D4BA2-04A6-4EDC-92BC-9F2DE83D2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8E1536E-BDDD-48C7-9981-6CF91D3FBE84}"/>
              </a:ext>
            </a:extLst>
          </p:cNvPr>
          <p:cNvSpPr txBox="1"/>
          <p:nvPr/>
        </p:nvSpPr>
        <p:spPr>
          <a:xfrm>
            <a:off x="1001484" y="1694862"/>
            <a:ext cx="9122230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LCD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下方有一個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16x8 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的球拍，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LCD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上半部任意處有一個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16x8 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的固定障礙物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TW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按下任意鍵啟動遊戲，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8x8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大小的球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會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LCD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中心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產生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接著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隨機往四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個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方向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左上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左下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右上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右下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移動。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轉動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可變電阻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，可使球拍左右移動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當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球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碰到 </a:t>
            </a:r>
            <a:r>
              <a:rPr lang="zh-TW" altLang="en-US" sz="20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球拍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時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蜂鳴器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響一聲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，並以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反射角打回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如果球拍沒接到球，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LCD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中間顯示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OVER”</a:t>
            </a:r>
            <a:r>
              <a:rPr lang="zh-TW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，並結束遊戲 。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079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798" y="609600"/>
            <a:ext cx="9875520" cy="1356360"/>
          </a:xfrm>
        </p:spPr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Lab8-2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PingPong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  <a:cs typeface="Arial" panose="020B0604020202020204" pitchFamily="34" charset="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70D4BA2-04A6-4EDC-92BC-9F2DE83D2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3</a:t>
            </a:fld>
            <a:endParaRPr lang="zh-TW" altLang="en-US"/>
          </a:p>
        </p:txBody>
      </p:sp>
      <p:pic>
        <p:nvPicPr>
          <p:cNvPr id="4" name="pingpo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9171" y="1835331"/>
            <a:ext cx="7108372" cy="399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792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基礎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基礎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基礎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基礎</Template>
  <TotalTime>1482</TotalTime>
  <Words>271</Words>
  <Application>Microsoft Office PowerPoint</Application>
  <PresentationFormat>寬螢幕</PresentationFormat>
  <Paragraphs>30</Paragraphs>
  <Slides>4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4" baseType="lpstr">
      <vt:lpstr>微軟正黑體</vt:lpstr>
      <vt:lpstr>新細明體</vt:lpstr>
      <vt:lpstr>標楷體</vt:lpstr>
      <vt:lpstr>Arial</vt:lpstr>
      <vt:lpstr>Arial Black</vt:lpstr>
      <vt:lpstr>Calibri</vt:lpstr>
      <vt:lpstr>Corbel</vt:lpstr>
      <vt:lpstr>Times New Roman</vt:lpstr>
      <vt:lpstr>Wingdings</vt:lpstr>
      <vt:lpstr>基礎</vt:lpstr>
      <vt:lpstr>Lab 8</vt:lpstr>
      <vt:lpstr>Lab8-1 數字會跑步</vt:lpstr>
      <vt:lpstr>Lab8-2 PingPong</vt:lpstr>
      <vt:lpstr>Lab8-2 PingPong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3</dc:title>
  <dc:creator>chiu kai</dc:creator>
  <cp:lastModifiedBy>陳德生</cp:lastModifiedBy>
  <cp:revision>127</cp:revision>
  <dcterms:created xsi:type="dcterms:W3CDTF">2020-09-21T08:00:06Z</dcterms:created>
  <dcterms:modified xsi:type="dcterms:W3CDTF">2025-11-25T23:47:43Z</dcterms:modified>
</cp:coreProperties>
</file>

<file path=docProps/thumbnail.jpeg>
</file>